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85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srgbClr val="FFFFFF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3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E93-E948-564B-947D-8312AA2904B7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Spin Asymmetries </a:t>
            </a:r>
            <a:br>
              <a:rPr lang="en-US" dirty="0" smtClean="0"/>
            </a:br>
            <a:r>
              <a:rPr lang="en-US" dirty="0" smtClean="0"/>
              <a:t>in High Energy QCD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142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Yuri Kovchegov</a:t>
            </a:r>
          </a:p>
          <a:p>
            <a:r>
              <a:rPr lang="en-US" dirty="0" smtClean="0"/>
              <a:t>The Ohio State University</a:t>
            </a:r>
          </a:p>
          <a:p>
            <a:endParaRPr lang="en-US" dirty="0" smtClean="0"/>
          </a:p>
          <a:p>
            <a:r>
              <a:rPr lang="en-US" dirty="0" smtClean="0"/>
              <a:t>based on arXiv:1201.5890 [</a:t>
            </a:r>
            <a:r>
              <a:rPr lang="en-US" dirty="0" err="1" smtClean="0"/>
              <a:t>hep-ph</a:t>
            </a:r>
            <a:r>
              <a:rPr lang="en-US" dirty="0" smtClean="0"/>
              <a:t>] with Matthew Sievert</a:t>
            </a:r>
          </a:p>
          <a:p>
            <a:r>
              <a:rPr lang="en-US" dirty="0" smtClean="0"/>
              <a:t>(special thanks to Michael Lisa)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2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reference</a:t>
            </a:r>
            <a:endParaRPr lang="en-US" dirty="0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07" r="-79807"/>
          <a:stretch>
            <a:fillRect/>
          </a:stretch>
        </p:blipFill>
        <p:spPr>
          <a:xfrm>
            <a:off x="-1442491" y="1313261"/>
            <a:ext cx="8769258" cy="4822754"/>
          </a:xfrm>
        </p:spPr>
      </p:pic>
      <p:sp>
        <p:nvSpPr>
          <p:cNvPr id="5" name="TextBox 4"/>
          <p:cNvSpPr txBox="1"/>
          <p:nvPr/>
        </p:nvSpPr>
        <p:spPr>
          <a:xfrm>
            <a:off x="5436636" y="4061265"/>
            <a:ext cx="321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Coming in August 2012</a:t>
            </a:r>
          </a:p>
          <a:p>
            <a:r>
              <a:rPr lang="en-US" sz="2400" dirty="0" smtClean="0"/>
              <a:t>from Cambridge U Press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65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/>
          <a:lstStyle/>
          <a:p>
            <a:r>
              <a:rPr lang="en-US" dirty="0" smtClean="0"/>
              <a:t>Calculation of STSA in CGC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"/>
            <a:ext cx="8229600" cy="1143000"/>
          </a:xfrm>
        </p:spPr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15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is easier to work in transverse coordinate space: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quark (transverse) coordinates are different on two sides of the cut!</a:t>
            </a:r>
            <a:endParaRPr lang="en-US" sz="2400" dirty="0"/>
          </a:p>
        </p:txBody>
      </p:sp>
      <p:pic>
        <p:nvPicPr>
          <p:cNvPr id="5" name="Picture 4" descr="valence_q_pro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8738"/>
            <a:ext cx="7781520" cy="326954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54" y="1181098"/>
            <a:ext cx="4318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3" y="1201938"/>
            <a:ext cx="444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3" y="4704977"/>
            <a:ext cx="8520974" cy="8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027"/>
            <a:ext cx="8229600" cy="1143000"/>
          </a:xfrm>
        </p:spPr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963"/>
            <a:ext cx="8229600" cy="4817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eikonal</a:t>
            </a:r>
            <a:r>
              <a:rPr lang="en-US" sz="2400" dirty="0" smtClean="0"/>
              <a:t> quark propagator is given  by the Wilson line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light cone coordinates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8" y="4005798"/>
            <a:ext cx="6421143" cy="117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4" y="5289852"/>
            <a:ext cx="1700224" cy="810572"/>
          </a:xfrm>
          <a:prstGeom prst="rect">
            <a:avLst/>
          </a:prstGeom>
        </p:spPr>
      </p:pic>
      <p:pic>
        <p:nvPicPr>
          <p:cNvPr id="6" name="Picture 5" descr="valence_q_pro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23" y="1155874"/>
            <a:ext cx="5643094" cy="237104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58" y="1139228"/>
            <a:ext cx="444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9" y="1155874"/>
            <a:ext cx="431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109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amplitude squared is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quark dipole scattering amplitude is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Hence quark production is related to the dipole amplitude! Valid both in the quasi-classical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-Mueller/</a:t>
            </a:r>
            <a:r>
              <a:rPr lang="en-US" sz="2400" dirty="0" err="1" smtClean="0"/>
              <a:t>McLerran-Venugopalan</a:t>
            </a:r>
            <a:r>
              <a:rPr lang="en-US" sz="2400" dirty="0" smtClean="0"/>
              <a:t> multiple-</a:t>
            </a:r>
            <a:r>
              <a:rPr lang="en-US" sz="2400" dirty="0" err="1" smtClean="0"/>
              <a:t>rescattering</a:t>
            </a:r>
            <a:r>
              <a:rPr lang="en-US" sz="2400" dirty="0" smtClean="0"/>
              <a:t> approximation and for the LLA small-x evolution (BFKL/BK/JIMWLK).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8" y="2132380"/>
            <a:ext cx="8539354" cy="72499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3" y="3762062"/>
            <a:ext cx="6439900" cy="841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5050" y="1458168"/>
            <a:ext cx="189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Gelis</a:t>
            </a:r>
            <a:r>
              <a:rPr lang="en-US" sz="2000" dirty="0" smtClean="0"/>
              <a:t>, </a:t>
            </a:r>
            <a:r>
              <a:rPr lang="en-US" sz="2000" dirty="0" err="1" smtClean="0"/>
              <a:t>Jalilian</a:t>
            </a:r>
            <a:r>
              <a:rPr lang="en-US" sz="2000" dirty="0" smtClean="0"/>
              <a:t> ‘02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43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Spin-dependent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eikonal</a:t>
            </a:r>
            <a:r>
              <a:rPr lang="en-US" sz="2400" dirty="0" smtClean="0"/>
              <a:t> quark production is indeed spin-independent, and hence can not generate STSA.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Simple recoil, while spin-dependent, is suppressed by 1/s:</a:t>
            </a:r>
            <a:endParaRPr lang="en-US" sz="2400" dirty="0"/>
          </a:p>
        </p:txBody>
      </p:sp>
      <p:pic>
        <p:nvPicPr>
          <p:cNvPr id="4" name="Picture 3" descr="valence_q_pro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9" y="1774423"/>
            <a:ext cx="5726124" cy="2405935"/>
          </a:xfrm>
          <a:prstGeom prst="rect">
            <a:avLst/>
          </a:prstGeom>
        </p:spPr>
      </p:pic>
      <p:pic>
        <p:nvPicPr>
          <p:cNvPr id="5" name="Picture 4" descr="q_recoi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67" y="4615239"/>
            <a:ext cx="5066155" cy="21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Spin-dependent quark production</a:t>
            </a:r>
            <a:endParaRPr lang="en-US" dirty="0"/>
          </a:p>
        </p:txBody>
      </p:sp>
      <p:pic>
        <p:nvPicPr>
          <p:cNvPr id="4" name="Content Placeholder 3" descr="qtoqGampl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34" b="-57134"/>
          <a:stretch>
            <a:fillRect/>
          </a:stretch>
        </p:blipFill>
        <p:spPr>
          <a:xfrm>
            <a:off x="586393" y="2213783"/>
            <a:ext cx="7948235" cy="4371223"/>
          </a:xfrm>
        </p:spPr>
      </p:pic>
      <p:sp>
        <p:nvSpPr>
          <p:cNvPr id="5" name="TextBox 4"/>
          <p:cNvSpPr txBox="1"/>
          <p:nvPr/>
        </p:nvSpPr>
        <p:spPr>
          <a:xfrm>
            <a:off x="457200" y="1598877"/>
            <a:ext cx="84361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only way to include spin dependence without 1/s suppression</a:t>
            </a:r>
            <a:br>
              <a:rPr lang="en-US" sz="2400" dirty="0" smtClean="0"/>
            </a:br>
            <a:r>
              <a:rPr lang="en-US" sz="2400" dirty="0" smtClean="0"/>
              <a:t>is through the splitting in the projectile before or after </a:t>
            </a:r>
            <a:br>
              <a:rPr lang="en-US" sz="2400" dirty="0" smtClean="0"/>
            </a:br>
            <a:r>
              <a:rPr lang="en-US" sz="2400" dirty="0" smtClean="0"/>
              <a:t>the collision with the target: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393" y="5704890"/>
            <a:ext cx="830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calculate the corresponding quark production cross section, </a:t>
            </a:r>
          </a:p>
          <a:p>
            <a:r>
              <a:rPr lang="en-US" sz="2400" dirty="0" smtClean="0"/>
              <a:t>find its spin-dependent part, and see if it gives an STSA.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1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1143000"/>
          </a:xfrm>
        </p:spPr>
        <p:txBody>
          <a:bodyPr/>
          <a:lstStyle/>
          <a:p>
            <a:r>
              <a:rPr lang="en-US" dirty="0" smtClean="0"/>
              <a:t>Production Cross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838" y="1418383"/>
            <a:ext cx="695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Squaring the amplitude we get the following diagrams </a:t>
            </a:r>
          </a:p>
          <a:p>
            <a:r>
              <a:rPr lang="en-US" sz="2400" dirty="0" smtClean="0"/>
              <a:t>contributing to the production cross section:</a:t>
            </a:r>
            <a:endParaRPr lang="en-US" sz="2400" dirty="0"/>
          </a:p>
        </p:txBody>
      </p:sp>
      <p:pic>
        <p:nvPicPr>
          <p:cNvPr id="6" name="Content Placeholder 5" descr="ampl_squared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0" b="-7450"/>
          <a:stretch>
            <a:fillRect/>
          </a:stretch>
        </p:blipFill>
        <p:spPr>
          <a:xfrm>
            <a:off x="457200" y="22493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729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4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STSA can be thought of as the term proportional to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To get a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-odd part of the cross section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 need the                     anti-symmetric part of the integrand.</a:t>
            </a:r>
            <a:endParaRPr lang="en-US" sz="2400" dirty="0"/>
          </a:p>
          <a:p>
            <a:r>
              <a:rPr lang="en-US" sz="2400" dirty="0" smtClean="0"/>
              <a:t>This may either come from the wave function squared or from the interaction with the target.</a:t>
            </a:r>
          </a:p>
          <a:p>
            <a:r>
              <a:rPr lang="en-US" sz="2400" dirty="0" smtClean="0"/>
              <a:t>Our LO wave function is symmetric: need to find the anti-symmetric interaction! 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67" y="2077486"/>
            <a:ext cx="1868030" cy="51571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" y="3545647"/>
            <a:ext cx="8413692" cy="66449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36" y="4497407"/>
            <a:ext cx="1089112" cy="2748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421195" y="4069057"/>
            <a:ext cx="300419" cy="81927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21195" y="4069057"/>
            <a:ext cx="1884446" cy="13518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8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C-even and C-odd dipoles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800"/>
            <a:ext cx="8229600" cy="54045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find the anti-symmetric interaction we decompose the dipole amplitude into real symmetric (C-even) and imaginary anti-symmetric (C-odd) parts: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 symmetric part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anti-symmetric part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                  interchanges quark and antiquark, it is C-parity!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31" y="2493124"/>
            <a:ext cx="4863287" cy="819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0" y="3809012"/>
            <a:ext cx="6418041" cy="7744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0" y="5186247"/>
            <a:ext cx="6418041" cy="74949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00" y="6128767"/>
            <a:ext cx="998919" cy="2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(STSAs, saturation/CGC)</a:t>
            </a:r>
          </a:p>
          <a:p>
            <a:r>
              <a:rPr lang="en-US" dirty="0" smtClean="0"/>
              <a:t>Calculation of STSA in CGC</a:t>
            </a:r>
          </a:p>
          <a:p>
            <a:r>
              <a:rPr lang="en-US" dirty="0" smtClean="0"/>
              <a:t>Properties of the obtained result</a:t>
            </a:r>
          </a:p>
          <a:p>
            <a:r>
              <a:rPr lang="en-US" dirty="0" smtClean="0"/>
              <a:t>Conclusions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C-even and C-odd dipoles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6"/>
            <a:ext cx="8229600" cy="559646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xy</a:t>
            </a:r>
            <a:r>
              <a:rPr lang="en-US" sz="2400" dirty="0" smtClean="0"/>
              <a:t> is the usual C-even dipole amplitude, to be found from the BK equation</a:t>
            </a:r>
          </a:p>
          <a:p>
            <a:r>
              <a:rPr lang="en-US" sz="2400" dirty="0" smtClean="0"/>
              <a:t>O</a:t>
            </a:r>
            <a:r>
              <a:rPr lang="en-US" sz="2400" baseline="-25000" dirty="0" smtClean="0"/>
              <a:t>xy</a:t>
            </a:r>
            <a:r>
              <a:rPr lang="en-US" sz="2400" dirty="0" smtClean="0"/>
              <a:t> </a:t>
            </a:r>
            <a:r>
              <a:rPr lang="en-US" sz="2400" dirty="0" smtClean="0"/>
              <a:t>is the C-odd odderon exchange amplitude, obeying a different evolution equation (</a:t>
            </a:r>
            <a:r>
              <a:rPr lang="en-US" sz="2400" dirty="0" err="1" smtClean="0"/>
              <a:t>Yu.K</a:t>
            </a:r>
            <a:r>
              <a:rPr lang="en-US" sz="2400" dirty="0" smtClean="0"/>
              <a:t>., </a:t>
            </a:r>
            <a:r>
              <a:rPr lang="en-US" sz="2400" dirty="0" err="1" smtClean="0"/>
              <a:t>Szymanowski</a:t>
            </a:r>
            <a:r>
              <a:rPr lang="en-US" sz="2400" dirty="0" smtClean="0"/>
              <a:t>, </a:t>
            </a:r>
            <a:r>
              <a:rPr lang="en-US" sz="2400" dirty="0" err="1" smtClean="0"/>
              <a:t>Wallon</a:t>
            </a:r>
            <a:r>
              <a:rPr lang="en-US" sz="2400" dirty="0" smtClean="0"/>
              <a:t> ‘03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At LO the odderon is a 3-gluon exchange: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intercept of the odderon is zero (Bartels, </a:t>
            </a:r>
            <a:r>
              <a:rPr lang="en-US" sz="2400" dirty="0" err="1" smtClean="0"/>
              <a:t>Lipatov</a:t>
            </a:r>
            <a:r>
              <a:rPr lang="en-US" sz="2400" dirty="0" smtClean="0"/>
              <a:t>, </a:t>
            </a:r>
            <a:r>
              <a:rPr lang="en-US" sz="2400" dirty="0" err="1" smtClean="0"/>
              <a:t>Vacca</a:t>
            </a:r>
            <a:r>
              <a:rPr lang="en-US" sz="2400" dirty="0" smtClean="0"/>
              <a:t> </a:t>
            </a:r>
            <a:r>
              <a:rPr lang="fr-FR" sz="2400" dirty="0" smtClean="0"/>
              <a:t>’</a:t>
            </a:r>
            <a:r>
              <a:rPr lang="en-US" sz="2400" dirty="0" smtClean="0"/>
              <a:t>99)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In our setup, odderon naturally generates STSA.</a:t>
            </a:r>
            <a:endParaRPr lang="en-US" sz="2400" dirty="0"/>
          </a:p>
        </p:txBody>
      </p:sp>
      <p:pic>
        <p:nvPicPr>
          <p:cNvPr id="4" name="Picture 3" descr="odderon_l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8" y="3201105"/>
            <a:ext cx="2561167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 in high energy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dust settles, the spin-dependent part of the production cross section is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C-odd interaction with the target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that the interaction contains nonlinear terms: only those survive in the end.</a:t>
            </a:r>
          </a:p>
          <a:p>
            <a:r>
              <a:rPr lang="en-US" sz="2400" dirty="0" smtClean="0"/>
              <a:t>The expression for the interaction at any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is known.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2679672"/>
            <a:ext cx="8739459" cy="59404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4131205"/>
            <a:ext cx="8739459" cy="7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the obtained STSA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 smtClean="0"/>
              <a:t>Odderon STSA properties</a:t>
            </a:r>
            <a:endParaRPr lang="en-US" dirty="0"/>
          </a:p>
        </p:txBody>
      </p:sp>
      <p:pic>
        <p:nvPicPr>
          <p:cNvPr id="4" name="Content Placeholder 3" descr="AN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" r="-2654"/>
          <a:stretch>
            <a:fillRect/>
          </a:stretch>
        </p:blipFill>
        <p:spPr>
          <a:xfrm>
            <a:off x="1540380" y="1857679"/>
            <a:ext cx="6702425" cy="3686175"/>
          </a:xfrm>
        </p:spPr>
      </p:pic>
      <p:sp>
        <p:nvSpPr>
          <p:cNvPr id="5" name="TextBox 4"/>
          <p:cNvSpPr txBox="1"/>
          <p:nvPr/>
        </p:nvSpPr>
        <p:spPr>
          <a:xfrm>
            <a:off x="457200" y="1026682"/>
            <a:ext cx="7785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odderon STSA is a non-monotonic function of transverse </a:t>
            </a:r>
          </a:p>
          <a:p>
            <a:r>
              <a:rPr lang="en-US" sz="2400" dirty="0" smtClean="0"/>
              <a:t>momentum and an increasing function of Feynman-x: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43854"/>
            <a:ext cx="80633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Warning: very crude approximation of the formula. (Q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=1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Curves are for (Feynman-x)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=0.9 (dash-dotted), 0.7 (solid), </a:t>
            </a:r>
          </a:p>
          <a:p>
            <a:r>
              <a:rPr lang="en-US" sz="2400" dirty="0" smtClean="0"/>
              <a:t>0.6 (dashed), 0.5 (dotted).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9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Odderon STSA at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odderon STSA is a steeply-falling function of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(our spin is in x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-direction).</a:t>
            </a:r>
          </a:p>
          <a:p>
            <a:endParaRPr lang="en-US" sz="2400" dirty="0"/>
          </a:p>
          <a:p>
            <a:r>
              <a:rPr lang="en-US" sz="2400" dirty="0" smtClean="0"/>
              <a:t>However, the suppression at high transverse momentum is gone for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~ Q</a:t>
            </a:r>
            <a:r>
              <a:rPr lang="en-US" sz="2400" baseline="-25000" dirty="0" smtClean="0"/>
              <a:t>s </a:t>
            </a:r>
            <a:r>
              <a:rPr lang="en-US" sz="2400" dirty="0" smtClean="0"/>
              <a:t>(from one to a few </a:t>
            </a:r>
            <a:r>
              <a:rPr lang="en-US" sz="2400" dirty="0" err="1" smtClean="0"/>
              <a:t>GeV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99" y="2271511"/>
            <a:ext cx="3700615" cy="10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(</a:t>
            </a:r>
            <a:r>
              <a:rPr lang="en-US" dirty="0" err="1" smtClean="0"/>
              <a:t>unpolarized</a:t>
            </a:r>
            <a:r>
              <a:rPr lang="en-US" dirty="0" smtClean="0"/>
              <a:t>) target</a:t>
            </a:r>
            <a:endParaRPr lang="en-US" dirty="0"/>
          </a:p>
        </p:txBody>
      </p:sp>
      <p:pic>
        <p:nvPicPr>
          <p:cNvPr id="4" name="Content Placeholder 3" descr="ANra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5" r="-6065"/>
          <a:stretch>
            <a:fillRect/>
          </a:stretch>
        </p:blipFill>
        <p:spPr>
          <a:xfrm>
            <a:off x="1538488" y="1417638"/>
            <a:ext cx="6583868" cy="3620874"/>
          </a:xfrm>
        </p:spPr>
      </p:pic>
      <p:sp>
        <p:nvSpPr>
          <p:cNvPr id="3" name="TextBox 2"/>
          <p:cNvSpPr txBox="1"/>
          <p:nvPr/>
        </p:nvSpPr>
        <p:spPr>
          <a:xfrm>
            <a:off x="974081" y="5266507"/>
            <a:ext cx="79043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radius is R=1 </a:t>
            </a:r>
            <a:r>
              <a:rPr lang="en-US" sz="2400" dirty="0" err="1" smtClean="0"/>
              <a:t>fm</a:t>
            </a:r>
            <a:r>
              <a:rPr lang="en-US" sz="2400" dirty="0" smtClean="0"/>
              <a:t> (top curve), R=1.4 </a:t>
            </a:r>
            <a:r>
              <a:rPr lang="en-US" sz="2400" dirty="0" err="1" smtClean="0"/>
              <a:t>fm</a:t>
            </a:r>
            <a:r>
              <a:rPr lang="en-US" sz="2400" dirty="0" smtClean="0"/>
              <a:t> (middle curve), </a:t>
            </a:r>
            <a:br>
              <a:rPr lang="en-US" sz="2400" dirty="0" smtClean="0"/>
            </a:br>
            <a:r>
              <a:rPr lang="en-US" sz="2400" dirty="0" smtClean="0"/>
              <a:t>R=2 </a:t>
            </a:r>
            <a:r>
              <a:rPr lang="en-US" sz="2400" dirty="0" err="1" smtClean="0"/>
              <a:t>fm</a:t>
            </a:r>
            <a:r>
              <a:rPr lang="en-US" sz="2400" dirty="0" smtClean="0"/>
              <a:t> (bottom curve): strong suppression of odderon STSA </a:t>
            </a:r>
            <a:br>
              <a:rPr lang="en-US" sz="2400" dirty="0" smtClean="0"/>
            </a:br>
            <a:r>
              <a:rPr lang="en-US" sz="2400" dirty="0" smtClean="0"/>
              <a:t>in nuclei. Warning: crude approximation of the exact formula!</a:t>
            </a:r>
          </a:p>
        </p:txBody>
      </p:sp>
    </p:spTree>
    <p:extLst>
      <p:ext uri="{BB962C8B-B14F-4D97-AF65-F5344CB8AC3E}">
        <p14:creationId xmlns:p14="http://schemas.microsoft.com/office/powerpoint/2010/main" val="52809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also found along the same lines:</a:t>
            </a:r>
            <a:endParaRPr lang="en-US" sz="2400" dirty="0"/>
          </a:p>
        </p:txBody>
      </p:sp>
      <p:pic>
        <p:nvPicPr>
          <p:cNvPr id="4" name="Picture 3" descr="ampl_squaredG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2335776"/>
            <a:ext cx="8619835" cy="4125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736" y="5161422"/>
            <a:ext cx="21335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Properties TBD,</a:t>
            </a:r>
          </a:p>
          <a:p>
            <a:r>
              <a:rPr lang="en-US" sz="2400" dirty="0" smtClean="0"/>
              <a:t>likely similar to </a:t>
            </a:r>
          </a:p>
          <a:p>
            <a:r>
              <a:rPr lang="en-US" sz="2400" dirty="0" smtClean="0"/>
              <a:t>quark STSA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94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photon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zero (in this mechanism). </a:t>
            </a:r>
          </a:p>
          <a:p>
            <a:r>
              <a:rPr lang="en-US" sz="2400" dirty="0" smtClean="0"/>
              <a:t>The photon asymmetry originated in the following spin-dependent production cross-section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with the interaction with the target linear in the odderon exchange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cross section is zero since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any odd function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4" y="2956171"/>
            <a:ext cx="8372726" cy="61453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4" y="4012405"/>
            <a:ext cx="4492628" cy="47139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38" y="4682681"/>
            <a:ext cx="2997727" cy="84741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02" y="5715377"/>
            <a:ext cx="2520227" cy="4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491"/>
            <a:ext cx="8229600" cy="49403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found a new mechanism for STSA generation within the high-energy QCD approach, due to the odderon exchange.</a:t>
            </a:r>
          </a:p>
          <a:p>
            <a:r>
              <a:rPr lang="en-US" sz="2400" dirty="0" smtClean="0"/>
              <a:t>The STSA found appears to have correct qualitative features: it is non-monotonic in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increases with increasing Feynman-x.</a:t>
            </a:r>
          </a:p>
          <a:p>
            <a:r>
              <a:rPr lang="en-US" sz="2400" dirty="0" smtClean="0"/>
              <a:t>Predicts zero prompt photon STSA.</a:t>
            </a:r>
          </a:p>
          <a:p>
            <a:r>
              <a:rPr lang="en-US" sz="2400" dirty="0" smtClean="0"/>
              <a:t>It it pretty high-twist though.</a:t>
            </a:r>
          </a:p>
          <a:p>
            <a:r>
              <a:rPr lang="en-US" sz="2400" dirty="0" smtClean="0"/>
              <a:t>For polarized proton-nucleus scattering our STSA would be smaller than in polarized proton-proton scattering, like in many other approaches. </a:t>
            </a:r>
          </a:p>
          <a:p>
            <a:r>
              <a:rPr lang="en-US" sz="2400" dirty="0" smtClean="0"/>
              <a:t>More studies of the results are needed and are under way to determine its properties.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18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1"/>
            <a:ext cx="8229600" cy="54330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explored the case of C-even wave function squared and C-odd interactions.</a:t>
            </a:r>
          </a:p>
          <a:p>
            <a:r>
              <a:rPr lang="en-US" sz="2400" dirty="0" smtClean="0"/>
              <a:t>One also needs to look into the case of C-odd wave function squared and C-even interaction with the target: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is the analogue of the works by Brodsky, Hwang, Schmidt </a:t>
            </a:r>
            <a:r>
              <a:rPr lang="fr-FR" sz="2400" dirty="0" smtClean="0"/>
              <a:t>’</a:t>
            </a:r>
            <a:r>
              <a:rPr lang="en-US" sz="2400" dirty="0" smtClean="0"/>
              <a:t>02 and Collins </a:t>
            </a:r>
            <a:r>
              <a:rPr lang="fr-FR" sz="2400" dirty="0" smtClean="0"/>
              <a:t>’</a:t>
            </a:r>
            <a:r>
              <a:rPr lang="en-US" sz="2400" dirty="0" smtClean="0"/>
              <a:t>02 in our saturation language. </a:t>
            </a:r>
          </a:p>
          <a:p>
            <a:r>
              <a:rPr lang="en-US" sz="2400" dirty="0" smtClean="0"/>
              <a:t>As O</a:t>
            </a:r>
            <a:r>
              <a:rPr lang="en-US" sz="2400" baseline="-25000" dirty="0" smtClean="0"/>
              <a:t>xy</a:t>
            </a:r>
            <a:r>
              <a:rPr lang="en-US" sz="2400" dirty="0" smtClean="0"/>
              <a:t> ~ </a:t>
            </a:r>
            <a:r>
              <a:rPr lang="en-US" sz="2400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err="1" smtClean="0"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xy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this is of the same order as the odderon STSA.</a:t>
            </a:r>
            <a:endParaRPr lang="en-US" sz="2400" baseline="-25000" dirty="0"/>
          </a:p>
        </p:txBody>
      </p:sp>
      <p:pic>
        <p:nvPicPr>
          <p:cNvPr id="4" name="Picture 3" descr="fin_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2816336"/>
            <a:ext cx="8753116" cy="26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1"/>
            <a:ext cx="8229600" cy="543307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May be lower-twist than the odderon STSA, but the two may be comparable for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~ 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Would lead to non-zero STSA for prompt photons.</a:t>
            </a:r>
          </a:p>
          <a:p>
            <a:r>
              <a:rPr lang="en-US" sz="2400" dirty="0" smtClean="0"/>
              <a:t>Need to see if it is non-zero…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fin_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1189381"/>
            <a:ext cx="8753116" cy="26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Transverse Spin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polarized proton scattering on an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proton or nucleus.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Single Transverse Spin Asymmetry (STSA) is defined by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" y="5337724"/>
            <a:ext cx="8541591" cy="996377"/>
          </a:xfrm>
          <a:prstGeom prst="rect">
            <a:avLst/>
          </a:prstGeom>
        </p:spPr>
      </p:pic>
      <p:pic>
        <p:nvPicPr>
          <p:cNvPr id="5" name="Picture 4" descr="orient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52" y="2120055"/>
            <a:ext cx="3452416" cy="23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1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asymmetry is non-zero, and is an increasing function of Feynman-x of the polarized proton:</a:t>
            </a:r>
            <a:endParaRPr lang="en-US" sz="2400" dirty="0"/>
          </a:p>
        </p:txBody>
      </p:sp>
      <p:pic>
        <p:nvPicPr>
          <p:cNvPr id="5" name="Picture 4" descr="FNAL_91_xF_Improved2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3614"/>
            <a:ext cx="5960840" cy="4406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408" y="4556503"/>
            <a:ext cx="1960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Fermilab</a:t>
            </a:r>
            <a:endParaRPr lang="en-US" sz="2400" dirty="0" smtClean="0"/>
          </a:p>
          <a:p>
            <a:r>
              <a:rPr lang="en-US" sz="2400" dirty="0" smtClean="0"/>
              <a:t>E581 &amp; E704</a:t>
            </a:r>
          </a:p>
          <a:p>
            <a:r>
              <a:rPr lang="en-US" sz="2400" dirty="0" smtClean="0"/>
              <a:t>collaborations</a:t>
            </a:r>
          </a:p>
          <a:p>
            <a:r>
              <a:rPr lang="en-US" sz="2400" dirty="0" smtClean="0"/>
              <a:t>1991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89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45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STSA is also a non-monotonic function of transverse momentum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, which has zeroes (nodes), where its sign changes:</a:t>
            </a:r>
            <a:endParaRPr lang="en-US" sz="2400" dirty="0"/>
          </a:p>
        </p:txBody>
      </p:sp>
      <p:pic>
        <p:nvPicPr>
          <p:cNvPr id="4" name="Picture 3" descr="STAR_08_pT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6" y="2173041"/>
            <a:ext cx="6262710" cy="461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30017"/>
            <a:ext cx="25461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RHIC, </a:t>
            </a:r>
          </a:p>
          <a:p>
            <a:r>
              <a:rPr lang="en-US" sz="2400" dirty="0" smtClean="0"/>
              <a:t>STAR collaboration </a:t>
            </a:r>
          </a:p>
          <a:p>
            <a:r>
              <a:rPr lang="en-US" sz="2400" dirty="0" smtClean="0"/>
              <a:t>2008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92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smtClean="0"/>
              <a:t>Theoretical Explanations</a:t>
            </a:r>
            <a:endParaRPr lang="en-US" dirty="0"/>
          </a:p>
        </p:txBody>
      </p:sp>
      <p:pic>
        <p:nvPicPr>
          <p:cNvPr id="4" name="Content Placeholder 3" descr="Collins_Sivers_Int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1406506" y="2741516"/>
            <a:ext cx="6556557" cy="3605854"/>
          </a:xfrm>
        </p:spPr>
      </p:pic>
      <p:sp>
        <p:nvSpPr>
          <p:cNvPr id="5" name="TextBox 4"/>
          <p:cNvSpPr txBox="1"/>
          <p:nvPr/>
        </p:nvSpPr>
        <p:spPr>
          <a:xfrm>
            <a:off x="457200" y="1171856"/>
            <a:ext cx="8220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origin of STSA (in the collinear factorization framework) is 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polarized PDF (</a:t>
            </a:r>
            <a:r>
              <a:rPr lang="en-US" sz="2400" dirty="0" err="1" smtClean="0"/>
              <a:t>Sivers</a:t>
            </a:r>
            <a:r>
              <a:rPr lang="en-US" sz="2400" dirty="0" smtClean="0"/>
              <a:t> effect)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polarized fragmentation (Collins effect)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hard scattering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00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High Energy QCD: </a:t>
            </a:r>
            <a:r>
              <a:rPr lang="en-US" sz="4000" dirty="0"/>
              <a:t>s</a:t>
            </a:r>
            <a:r>
              <a:rPr lang="en-US" sz="4000" dirty="0" smtClean="0"/>
              <a:t>aturation physics</a:t>
            </a:r>
            <a:endParaRPr lang="en-US" sz="40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9368"/>
          </a:xfrm>
        </p:spPr>
        <p:txBody>
          <a:bodyPr>
            <a:normAutofit/>
          </a:bodyPr>
          <a:lstStyle/>
          <a:p>
            <a:r>
              <a:rPr lang="en-US" sz="2400" dirty="0"/>
              <a:t>Saturation physics is based on the existence of a large internal </a:t>
            </a:r>
            <a:r>
              <a:rPr lang="en-US" sz="2400" dirty="0" smtClean="0"/>
              <a:t>momentum </a:t>
            </a:r>
            <a:r>
              <a:rPr lang="en-US" sz="2400" dirty="0"/>
              <a:t>scale Q</a:t>
            </a:r>
            <a:r>
              <a:rPr lang="en-US" sz="2400" baseline="-25000" dirty="0"/>
              <a:t>S</a:t>
            </a:r>
            <a:r>
              <a:rPr lang="en-US" sz="2400" dirty="0"/>
              <a:t> which grows with both energy s and nuclear atomic number A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such that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and we can calculate total cross sections, particle spectra and multiplicities, </a:t>
            </a:r>
            <a:r>
              <a:rPr lang="en-US" sz="2400" dirty="0" err="1" smtClean="0"/>
              <a:t>etc</a:t>
            </a:r>
            <a:r>
              <a:rPr lang="en-US" sz="2400" dirty="0" smtClean="0"/>
              <a:t>, </a:t>
            </a:r>
            <a:r>
              <a:rPr lang="en-US" sz="2400" dirty="0"/>
              <a:t>from </a:t>
            </a:r>
            <a:r>
              <a:rPr lang="en-US" sz="2400" u="sng" dirty="0"/>
              <a:t>first principles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Bottom line: everything is considered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31435"/>
              </p:ext>
            </p:extLst>
          </p:nvPr>
        </p:nvGraphicFramePr>
        <p:xfrm>
          <a:off x="3429000" y="3868716"/>
          <a:ext cx="25542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3" imgW="1117440" imgH="228600" progId="Equation.3">
                  <p:embed/>
                </p:oleObj>
              </mc:Choice>
              <mc:Fallback>
                <p:oleObj name="Equation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68716"/>
                        <a:ext cx="2554288" cy="5238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28796"/>
              </p:ext>
            </p:extLst>
          </p:nvPr>
        </p:nvGraphicFramePr>
        <p:xfrm>
          <a:off x="3640138" y="2855139"/>
          <a:ext cx="21748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5" imgW="787320" imgH="241200" progId="Equation.3">
                  <p:embed/>
                </p:oleObj>
              </mc:Choice>
              <mc:Fallback>
                <p:oleObj name="Equation" r:id="rId5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855139"/>
                        <a:ext cx="2174875" cy="66675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0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satbk">
            <a:hlinkClick r:id="" action="ppaction://noaction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092200"/>
            <a:ext cx="6172200" cy="4095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Map of High Energy QCD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37211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Saturation physics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allows us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to study regions of high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parton density in the </a:t>
            </a: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small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coupling regime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where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calculations are still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under control!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51514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Transition to saturation region is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characterized by the </a:t>
            </a:r>
            <a:r>
              <a:rPr lang="en-US" sz="2400" u="sng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saturation scale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7910513" y="4953000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(or  p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T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)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6157913" y="5481638"/>
          <a:ext cx="23399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965160" imgH="469800" progId="Equation.3">
                  <p:embed/>
                </p:oleObj>
              </mc:Choice>
              <mc:Fallback>
                <p:oleObj name="Equation" r:id="rId4" imgW="96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481638"/>
                        <a:ext cx="2339975" cy="1139825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71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2263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1046</Words>
  <Application>Microsoft Macintosh PowerPoint</Application>
  <PresentationFormat>On-screen Show (4:3)</PresentationFormat>
  <Paragraphs>187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Single Spin Asymmetries  in High Energy QCD</vt:lpstr>
      <vt:lpstr>Outline</vt:lpstr>
      <vt:lpstr>Introduction</vt:lpstr>
      <vt:lpstr>Single Transverse Spin Asymmetry</vt:lpstr>
      <vt:lpstr>STSA: the data</vt:lpstr>
      <vt:lpstr>STSA: the data</vt:lpstr>
      <vt:lpstr>Theoretical Explanations</vt:lpstr>
      <vt:lpstr>High Energy QCD: saturation physics</vt:lpstr>
      <vt:lpstr>Map of High Energy QCD</vt:lpstr>
      <vt:lpstr>A reference</vt:lpstr>
      <vt:lpstr>Calculation of STSA in CGC</vt:lpstr>
      <vt:lpstr>Forward quark production</vt:lpstr>
      <vt:lpstr>Forward quark production</vt:lpstr>
      <vt:lpstr>Forward quark production</vt:lpstr>
      <vt:lpstr>Spin-dependent quark production</vt:lpstr>
      <vt:lpstr>Spin-dependent quark production</vt:lpstr>
      <vt:lpstr>Production Cross Section</vt:lpstr>
      <vt:lpstr>Extracting STSA</vt:lpstr>
      <vt:lpstr>C-even and C-odd dipoles</vt:lpstr>
      <vt:lpstr>C-even and C-odd dipoles </vt:lpstr>
      <vt:lpstr>STSA in high energy QCD</vt:lpstr>
      <vt:lpstr>Properties of the obtained STSA contribution</vt:lpstr>
      <vt:lpstr>Odderon STSA properties</vt:lpstr>
      <vt:lpstr>Odderon STSA at high-pT</vt:lpstr>
      <vt:lpstr>Nuclear (unpolarized) target</vt:lpstr>
      <vt:lpstr>Gluon STSA</vt:lpstr>
      <vt:lpstr>Prompt photon STSA</vt:lpstr>
      <vt:lpstr>Conclusions</vt:lpstr>
      <vt:lpstr>Outlook</vt:lpstr>
      <vt:lpstr>Outlook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Spin Asymmetries  in High Energy QCD</dc:title>
  <dc:creator>IT Admin</dc:creator>
  <cp:lastModifiedBy>IT Admin</cp:lastModifiedBy>
  <cp:revision>87</cp:revision>
  <dcterms:created xsi:type="dcterms:W3CDTF">2012-05-11T15:55:01Z</dcterms:created>
  <dcterms:modified xsi:type="dcterms:W3CDTF">2012-05-16T14:01:05Z</dcterms:modified>
</cp:coreProperties>
</file>